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țiune fără titlu" id="{E15D6A6A-DD46-434B-8322-5431D629058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85" autoAdjust="0"/>
    <p:restoredTop sz="95152" autoAdjust="0"/>
  </p:normalViewPr>
  <p:slideViewPr>
    <p:cSldViewPr>
      <p:cViewPr varScale="1">
        <p:scale>
          <a:sx n="69" d="100"/>
          <a:sy n="69" d="100"/>
        </p:scale>
        <p:origin x="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CE3AF-189A-47F2-9D9B-93D6F434957C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430AC-1DF7-45DB-A7EB-E0611BF57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430AC-1DF7-45DB-A7EB-E0611BF57A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0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367" y="96101"/>
            <a:ext cx="2005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/>
              <a:t>Președinte de ședință,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4205" y="453349"/>
            <a:ext cx="5174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u="sng" dirty="0"/>
              <a:t>ORGANIGRAMA</a:t>
            </a:r>
          </a:p>
          <a:p>
            <a:pPr algn="ctr"/>
            <a:r>
              <a:rPr lang="ro-RO" sz="1400" b="1" dirty="0"/>
              <a:t>Aparatului de specialitate</a:t>
            </a:r>
            <a:r>
              <a:rPr lang="en-US" sz="1400" b="1" dirty="0"/>
              <a:t> al </a:t>
            </a:r>
            <a:r>
              <a:rPr lang="en-US" sz="1400" b="1" dirty="0" err="1"/>
              <a:t>Primarului</a:t>
            </a:r>
            <a:r>
              <a:rPr lang="ro-RO" sz="1400" b="1" dirty="0"/>
              <a:t> Comunei Clinceni și serviciilor publice de interes local din subordinea Consiliului Local</a:t>
            </a:r>
          </a:p>
        </p:txBody>
      </p:sp>
      <p:cxnSp>
        <p:nvCxnSpPr>
          <p:cNvPr id="108" name="Straight Connector 107"/>
          <p:cNvCxnSpPr/>
          <p:nvPr/>
        </p:nvCxnSpPr>
        <p:spPr>
          <a:xfrm>
            <a:off x="44577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10398" y="123351"/>
            <a:ext cx="3681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/>
              <a:t>ANEXA 1 LA HOTARAREA NR. ........./..........................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523926" y="5550885"/>
            <a:ext cx="34492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00" b="1" u="sng" dirty="0">
                <a:latin typeface="Arial" pitchFamily="34" charset="0"/>
                <a:cs typeface="Arial" pitchFamily="34" charset="0"/>
              </a:rPr>
              <a:t>LEGENDA:</a:t>
            </a:r>
          </a:p>
          <a:p>
            <a:r>
              <a:rPr lang="ro-RO" sz="600" b="1" u="sng" dirty="0">
                <a:latin typeface="Arial" pitchFamily="34" charset="0"/>
                <a:cs typeface="Arial" pitchFamily="34" charset="0"/>
              </a:rPr>
              <a:t>TOTAL PERSONAL:</a:t>
            </a:r>
          </a:p>
          <a:p>
            <a:r>
              <a:rPr lang="ro-RO" sz="600" b="1" dirty="0">
                <a:latin typeface="Arial" pitchFamily="34" charset="0"/>
                <a:cs typeface="Arial" pitchFamily="34" charset="0"/>
              </a:rPr>
              <a:t>DEMNITARI – 2</a:t>
            </a:r>
          </a:p>
          <a:p>
            <a:r>
              <a:rPr lang="ro-RO" sz="600" b="1" dirty="0">
                <a:latin typeface="Arial" pitchFamily="34" charset="0"/>
                <a:cs typeface="Arial" pitchFamily="34" charset="0"/>
              </a:rPr>
              <a:t>FUNCȚII PUBLICE </a:t>
            </a:r>
            <a:r>
              <a:rPr lang="en-US" sz="6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ro-RO" sz="600" b="1" dirty="0">
                <a:latin typeface="Arial" pitchFamily="34" charset="0"/>
                <a:cs typeface="Arial" pitchFamily="34" charset="0"/>
              </a:rPr>
              <a:t>CONDUCERE – 5</a:t>
            </a:r>
          </a:p>
          <a:p>
            <a:r>
              <a:rPr lang="ro-RO" sz="600" b="1" dirty="0">
                <a:latin typeface="Arial" pitchFamily="34" charset="0"/>
                <a:cs typeface="Arial" pitchFamily="34" charset="0"/>
              </a:rPr>
              <a:t>FUNCTII PUBLICE DE EXECUȚIE – 34</a:t>
            </a:r>
          </a:p>
          <a:p>
            <a:r>
              <a:rPr lang="ro-RO" sz="600" b="1" dirty="0">
                <a:latin typeface="Arial" pitchFamily="34" charset="0"/>
                <a:cs typeface="Arial" pitchFamily="34" charset="0"/>
              </a:rPr>
              <a:t>FUNCȚII CONTRACTUALE DE CONDUCERE – 2</a:t>
            </a:r>
          </a:p>
          <a:p>
            <a:r>
              <a:rPr lang="ro-RO" sz="600" b="1" dirty="0">
                <a:latin typeface="Arial" pitchFamily="34" charset="0"/>
                <a:cs typeface="Arial" pitchFamily="34" charset="0"/>
              </a:rPr>
              <a:t>FUNCȚII CONTRACTUALE DE EXECUTIE – 7+1 post deservire microbuze</a:t>
            </a:r>
          </a:p>
          <a:p>
            <a:r>
              <a:rPr lang="ro-RO" sz="600" b="1" dirty="0">
                <a:latin typeface="Arial" pitchFamily="34" charset="0"/>
                <a:cs typeface="Arial" pitchFamily="34" charset="0"/>
              </a:rPr>
              <a:t>POSTURI CONTRACTUALE EXCEPTATE –  52 </a:t>
            </a:r>
            <a:r>
              <a:rPr lang="ro-RO" sz="600" b="1" dirty="0" err="1">
                <a:latin typeface="Arial" pitchFamily="34" charset="0"/>
                <a:cs typeface="Arial" pitchFamily="34" charset="0"/>
              </a:rPr>
              <a:t>Învâtământ</a:t>
            </a:r>
            <a:r>
              <a:rPr lang="ro-RO" sz="600" b="1" dirty="0">
                <a:latin typeface="Arial" pitchFamily="34" charset="0"/>
                <a:cs typeface="Arial" pitchFamily="34" charset="0"/>
              </a:rPr>
              <a:t> + 1 asistent medical comunitar + 100 </a:t>
            </a:r>
            <a:r>
              <a:rPr lang="ro-RO" sz="600" b="1" dirty="0" err="1">
                <a:latin typeface="Arial" pitchFamily="34" charset="0"/>
                <a:cs typeface="Arial" pitchFamily="34" charset="0"/>
              </a:rPr>
              <a:t>asistenti</a:t>
            </a:r>
            <a:r>
              <a:rPr lang="ro-RO" sz="600" b="1" dirty="0">
                <a:latin typeface="Arial" pitchFamily="34" charset="0"/>
                <a:cs typeface="Arial" pitchFamily="34" charset="0"/>
              </a:rPr>
              <a:t> personali</a:t>
            </a:r>
          </a:p>
          <a:p>
            <a:r>
              <a:rPr lang="ro-RO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>
            <a:off x="6012649" y="58197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4605508" y="1430211"/>
            <a:ext cx="1433210" cy="49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latin typeface="Arial" pitchFamily="34" charset="0"/>
                <a:cs typeface="Arial" pitchFamily="34" charset="0"/>
              </a:rPr>
              <a:t>PRIMAR</a:t>
            </a:r>
            <a:r>
              <a:rPr lang="ro-RO" sz="1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315" name="Straight Connector 314"/>
          <p:cNvCxnSpPr/>
          <p:nvPr/>
        </p:nvCxnSpPr>
        <p:spPr>
          <a:xfrm>
            <a:off x="6000095" y="300234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Rectangle 317"/>
          <p:cNvSpPr/>
          <p:nvPr/>
        </p:nvSpPr>
        <p:spPr>
          <a:xfrm>
            <a:off x="924846" y="1433372"/>
            <a:ext cx="1205199" cy="49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CONSILIU</a:t>
            </a:r>
            <a:r>
              <a:rPr lang="ro-RO" sz="800" b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LOCAL</a:t>
            </a:r>
          </a:p>
        </p:txBody>
      </p:sp>
      <p:sp>
        <p:nvSpPr>
          <p:cNvPr id="323" name="Rectangle 322"/>
          <p:cNvSpPr/>
          <p:nvPr/>
        </p:nvSpPr>
        <p:spPr>
          <a:xfrm>
            <a:off x="7734667" y="1444229"/>
            <a:ext cx="1121722" cy="474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050" b="1" dirty="0">
                <a:latin typeface="Arial" pitchFamily="34" charset="0"/>
                <a:cs typeface="Arial" pitchFamily="34" charset="0"/>
              </a:rPr>
              <a:t>VICEPRIMAR</a:t>
            </a:r>
            <a:r>
              <a:rPr lang="ro-RO" sz="7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330" name="Straight Connector 329"/>
          <p:cNvCxnSpPr/>
          <p:nvPr/>
        </p:nvCxnSpPr>
        <p:spPr>
          <a:xfrm>
            <a:off x="6025203" y="303330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8" idx="3"/>
            <a:endCxn id="314" idx="1"/>
          </p:cNvCxnSpPr>
          <p:nvPr/>
        </p:nvCxnSpPr>
        <p:spPr>
          <a:xfrm flipV="1">
            <a:off x="2130045" y="1677896"/>
            <a:ext cx="2475463" cy="316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cxnSpLocks/>
          </p:cNvCxnSpPr>
          <p:nvPr/>
        </p:nvCxnSpPr>
        <p:spPr>
          <a:xfrm flipH="1">
            <a:off x="1456082" y="2146026"/>
            <a:ext cx="3977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cxnSpLocks/>
          </p:cNvCxnSpPr>
          <p:nvPr/>
        </p:nvCxnSpPr>
        <p:spPr>
          <a:xfrm flipH="1">
            <a:off x="1452130" y="2146026"/>
            <a:ext cx="3048" cy="228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  <a:stCxn id="323" idx="1"/>
            <a:endCxn id="314" idx="3"/>
          </p:cNvCxnSpPr>
          <p:nvPr/>
        </p:nvCxnSpPr>
        <p:spPr>
          <a:xfrm flipH="1" flipV="1">
            <a:off x="6038718" y="1677896"/>
            <a:ext cx="1695949" cy="3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713372" y="6361613"/>
            <a:ext cx="1305632" cy="307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" dirty="0">
                <a:latin typeface="Arial" panose="020B0604020202020204" pitchFamily="34" charset="0"/>
                <a:cs typeface="Arial" panose="020B0604020202020204" pitchFamily="34" charset="0"/>
              </a:rPr>
              <a:t>CENTRU SOCIAL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503911" y="4473873"/>
            <a:ext cx="1661668" cy="559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700" dirty="0">
                <a:latin typeface="Arial" panose="020B0604020202020204" pitchFamily="34" charset="0"/>
                <a:cs typeface="Arial" panose="020B0604020202020204" pitchFamily="34" charset="0"/>
              </a:rPr>
              <a:t>COMPARTIMENT ACHIZIȚII PUBLICE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493574" y="3753282"/>
            <a:ext cx="1658556" cy="580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700" dirty="0">
                <a:latin typeface="Arial" pitchFamily="34" charset="0"/>
                <a:cs typeface="Arial" pitchFamily="34" charset="0"/>
              </a:rPr>
              <a:t>COMPARTIMENT PROIECTE STRATEGII DEZVOLTARE PATRIMONIU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5" name="Straight Connector 154"/>
          <p:cNvCxnSpPr>
            <a:cxnSpLocks/>
          </p:cNvCxnSpPr>
          <p:nvPr/>
        </p:nvCxnSpPr>
        <p:spPr>
          <a:xfrm>
            <a:off x="5890643" y="1883284"/>
            <a:ext cx="0" cy="47724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5702001" y="2369682"/>
            <a:ext cx="1256599" cy="275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700" dirty="0">
                <a:latin typeface="Arial" pitchFamily="34" charset="0"/>
                <a:cs typeface="Arial" pitchFamily="34" charset="0"/>
              </a:rPr>
              <a:t>CONSILIER PERSONAL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DE59004-2458-CB40-9224-DE135719BF23}"/>
              </a:ext>
            </a:extLst>
          </p:cNvPr>
          <p:cNvSpPr/>
          <p:nvPr/>
        </p:nvSpPr>
        <p:spPr>
          <a:xfrm>
            <a:off x="5503911" y="5169283"/>
            <a:ext cx="1661668" cy="559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700" dirty="0">
                <a:latin typeface="Arial" pitchFamily="34" charset="0"/>
                <a:cs typeface="Arial" pitchFamily="34" charset="0"/>
              </a:rPr>
              <a:t>BIROU POLIȚIE LOCALĂ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1302C7-6240-9440-92AE-48D0D6C5465C}"/>
              </a:ext>
            </a:extLst>
          </p:cNvPr>
          <p:cNvCxnSpPr>
            <a:cxnSpLocks/>
          </p:cNvCxnSpPr>
          <p:nvPr/>
        </p:nvCxnSpPr>
        <p:spPr>
          <a:xfrm flipH="1">
            <a:off x="5411940" y="1921094"/>
            <a:ext cx="21505" cy="3532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35659D-8290-3E43-9121-2ED2ED91B01D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5411939" y="5449255"/>
            <a:ext cx="919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DBA926E-A0E8-D142-B72E-01C8CE722217}"/>
              </a:ext>
            </a:extLst>
          </p:cNvPr>
          <p:cNvCxnSpPr>
            <a:endCxn id="153" idx="1"/>
          </p:cNvCxnSpPr>
          <p:nvPr/>
        </p:nvCxnSpPr>
        <p:spPr>
          <a:xfrm>
            <a:off x="5424962" y="4753845"/>
            <a:ext cx="789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A1972FB-6E75-DE45-A7AC-7ED5A23FE3DE}"/>
              </a:ext>
            </a:extLst>
          </p:cNvPr>
          <p:cNvCxnSpPr>
            <a:cxnSpLocks/>
            <a:endCxn id="154" idx="1"/>
          </p:cNvCxnSpPr>
          <p:nvPr/>
        </p:nvCxnSpPr>
        <p:spPr>
          <a:xfrm>
            <a:off x="5411939" y="4043585"/>
            <a:ext cx="816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402206A1-5677-414E-B963-F89D29F782B5}"/>
              </a:ext>
            </a:extLst>
          </p:cNvPr>
          <p:cNvSpPr/>
          <p:nvPr/>
        </p:nvSpPr>
        <p:spPr>
          <a:xfrm>
            <a:off x="5499581" y="3079793"/>
            <a:ext cx="1652549" cy="486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700" dirty="0">
                <a:latin typeface="Arial" panose="020B0604020202020204" pitchFamily="34" charset="0"/>
                <a:cs typeface="Arial" panose="020B0604020202020204" pitchFamily="34" charset="0"/>
              </a:rPr>
              <a:t>COMPARTIMENTUL URBANISM, AMENAJAREA TERITORIULUI, DISCIPLINĂ ÎN CONSTRUCȚII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o-RO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0C3DD12-0094-5B41-B732-A419471CAB5C}"/>
              </a:ext>
            </a:extLst>
          </p:cNvPr>
          <p:cNvCxnSpPr>
            <a:cxnSpLocks/>
          </p:cNvCxnSpPr>
          <p:nvPr/>
        </p:nvCxnSpPr>
        <p:spPr>
          <a:xfrm>
            <a:off x="5418450" y="3318328"/>
            <a:ext cx="919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BABA11-EF0E-5C49-AF57-690DF935B287}"/>
              </a:ext>
            </a:extLst>
          </p:cNvPr>
          <p:cNvCxnSpPr/>
          <p:nvPr/>
        </p:nvCxnSpPr>
        <p:spPr>
          <a:xfrm>
            <a:off x="8077200" y="1921094"/>
            <a:ext cx="0" cy="51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2BA4D9-96DF-6C45-9385-B2B732C23A79}"/>
              </a:ext>
            </a:extLst>
          </p:cNvPr>
          <p:cNvCxnSpPr>
            <a:cxnSpLocks/>
          </p:cNvCxnSpPr>
          <p:nvPr/>
        </p:nvCxnSpPr>
        <p:spPr>
          <a:xfrm flipH="1">
            <a:off x="7373490" y="2438400"/>
            <a:ext cx="703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52E-81D3-7B49-BDDF-B4F437E08ECE}"/>
              </a:ext>
            </a:extLst>
          </p:cNvPr>
          <p:cNvCxnSpPr>
            <a:cxnSpLocks/>
          </p:cNvCxnSpPr>
          <p:nvPr/>
        </p:nvCxnSpPr>
        <p:spPr>
          <a:xfrm flipH="1">
            <a:off x="7366188" y="2438400"/>
            <a:ext cx="7302" cy="3461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BB462A0-CB53-124C-AF79-5627C37C385C}"/>
              </a:ext>
            </a:extLst>
          </p:cNvPr>
          <p:cNvGrpSpPr/>
          <p:nvPr/>
        </p:nvGrpSpPr>
        <p:grpSpPr>
          <a:xfrm>
            <a:off x="7364914" y="2611537"/>
            <a:ext cx="1476686" cy="3750076"/>
            <a:chOff x="7541497" y="2577746"/>
            <a:chExt cx="1476686" cy="3750076"/>
          </a:xfrm>
        </p:grpSpPr>
        <p:cxnSp>
          <p:nvCxnSpPr>
            <p:cNvPr id="114" name="Straight Arrow Connector 113"/>
            <p:cNvCxnSpPr/>
            <p:nvPr/>
          </p:nvCxnSpPr>
          <p:spPr>
            <a:xfrm>
              <a:off x="8624512" y="2651244"/>
              <a:ext cx="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7711504" y="4762606"/>
              <a:ext cx="1306315" cy="3618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/>
              <a:r>
                <a:rPr lang="ro-RO" sz="600" dirty="0">
                  <a:latin typeface="Arial" pitchFamily="34" charset="0"/>
                  <a:ea typeface="Times New Roman"/>
                  <a:cs typeface="Arial" pitchFamily="34" charset="0"/>
                </a:rPr>
                <a:t>COMPARTIMENT PERSONAL DESERVIRE SPAȚII ȘI  IMOBILE DE ÎNVĂȚĂMÂNT*</a:t>
              </a:r>
              <a:endParaRPr lang="en-US" sz="600" dirty="0"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/>
              <a:endParaRPr lang="ro-RO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5" name="Conector drept cu săgeată 113"/>
            <p:cNvCxnSpPr>
              <a:cxnSpLocks/>
            </p:cNvCxnSpPr>
            <p:nvPr/>
          </p:nvCxnSpPr>
          <p:spPr>
            <a:xfrm>
              <a:off x="7541498" y="3474442"/>
              <a:ext cx="1333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7679195" y="3288888"/>
              <a:ext cx="1305632" cy="3711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DESERVIRE MICROBUZE ȘCOLARE</a:t>
              </a:r>
            </a:p>
            <a:p>
              <a:pPr algn="ctr"/>
              <a:endParaRPr lang="ro-RO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66295" y="2577746"/>
              <a:ext cx="1305632" cy="5515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ADMINISTRATIV, CULTURĂ, SPORT</a:t>
              </a:r>
            </a:p>
          </p:txBody>
        </p:sp>
        <p:cxnSp>
          <p:nvCxnSpPr>
            <p:cNvPr id="71" name="Straight Connector 70"/>
            <p:cNvCxnSpPr>
              <a:cxnSpLocks/>
              <a:stCxn id="63" idx="0"/>
            </p:cNvCxnSpPr>
            <p:nvPr/>
          </p:nvCxnSpPr>
          <p:spPr>
            <a:xfrm flipV="1">
              <a:off x="7542771" y="5856551"/>
              <a:ext cx="0" cy="471271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5C65F11-0894-5244-8873-A3D35F8D5B17}"/>
                </a:ext>
              </a:extLst>
            </p:cNvPr>
            <p:cNvSpPr/>
            <p:nvPr/>
          </p:nvSpPr>
          <p:spPr>
            <a:xfrm>
              <a:off x="7674868" y="3788222"/>
              <a:ext cx="1309959" cy="3856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 SERVICII COMUNITARE DE SANATATE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5A13980-B158-6F4C-8F17-FB3EE7AFF8A6}"/>
                </a:ext>
              </a:extLst>
            </p:cNvPr>
            <p:cNvSpPr/>
            <p:nvPr/>
          </p:nvSpPr>
          <p:spPr>
            <a:xfrm>
              <a:off x="7711718" y="5272127"/>
              <a:ext cx="1305632" cy="3711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TRANSPORT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E6BE9B7-38F3-844D-BBD1-C000CD404AD8}"/>
                </a:ext>
              </a:extLst>
            </p:cNvPr>
            <p:cNvSpPr/>
            <p:nvPr/>
          </p:nvSpPr>
          <p:spPr>
            <a:xfrm>
              <a:off x="7709092" y="5771461"/>
              <a:ext cx="1309091" cy="3711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DESERVIRE AFTER-SCHOOL</a:t>
              </a:r>
            </a:p>
          </p:txBody>
        </p:sp>
        <p:cxnSp>
          <p:nvCxnSpPr>
            <p:cNvPr id="87" name="Conector drept cu săgeată 113">
              <a:extLst>
                <a:ext uri="{FF2B5EF4-FFF2-40B4-BE49-F238E27FC236}">
                  <a16:creationId xmlns:a16="http://schemas.microsoft.com/office/drawing/2014/main" id="{DA827EAE-C985-D142-BF83-A72012677232}"/>
                </a:ext>
              </a:extLst>
            </p:cNvPr>
            <p:cNvCxnSpPr>
              <a:cxnSpLocks/>
            </p:cNvCxnSpPr>
            <p:nvPr/>
          </p:nvCxnSpPr>
          <p:spPr>
            <a:xfrm>
              <a:off x="7541497" y="3946272"/>
              <a:ext cx="1333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cu săgeată 113">
              <a:extLst>
                <a:ext uri="{FF2B5EF4-FFF2-40B4-BE49-F238E27FC236}">
                  <a16:creationId xmlns:a16="http://schemas.microsoft.com/office/drawing/2014/main" id="{F1727F34-EA64-3F46-9A80-9852F1449176}"/>
                </a:ext>
              </a:extLst>
            </p:cNvPr>
            <p:cNvCxnSpPr>
              <a:cxnSpLocks/>
            </p:cNvCxnSpPr>
            <p:nvPr/>
          </p:nvCxnSpPr>
          <p:spPr>
            <a:xfrm>
              <a:off x="7545824" y="4449176"/>
              <a:ext cx="1333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939D2873-F7BF-7C4F-A277-DF1189D3EC25}"/>
              </a:ext>
            </a:extLst>
          </p:cNvPr>
          <p:cNvSpPr txBox="1"/>
          <p:nvPr/>
        </p:nvSpPr>
        <p:spPr>
          <a:xfrm>
            <a:off x="523926" y="706974"/>
            <a:ext cx="2005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/>
              <a:t>Contrasemnează,</a:t>
            </a:r>
          </a:p>
          <a:p>
            <a:pPr algn="ctr"/>
            <a:r>
              <a:rPr lang="ro-RO" sz="1200" b="1" dirty="0"/>
              <a:t>Secretar general comună</a:t>
            </a:r>
          </a:p>
          <a:p>
            <a:pPr algn="ctr"/>
            <a:r>
              <a:rPr lang="ro-RO" sz="1200" b="1" dirty="0"/>
              <a:t>LILIANA DOBRE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17D8129-5E72-1A46-98AB-6A93421F6960}"/>
              </a:ext>
            </a:extLst>
          </p:cNvPr>
          <p:cNvCxnSpPr>
            <a:cxnSpLocks/>
          </p:cNvCxnSpPr>
          <p:nvPr/>
        </p:nvCxnSpPr>
        <p:spPr>
          <a:xfrm flipH="1">
            <a:off x="5207536" y="3492680"/>
            <a:ext cx="217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F89EC3C-2FA4-9340-AEB8-72740DF44EF8}"/>
              </a:ext>
            </a:extLst>
          </p:cNvPr>
          <p:cNvGrpSpPr/>
          <p:nvPr/>
        </p:nvGrpSpPr>
        <p:grpSpPr>
          <a:xfrm>
            <a:off x="3331795" y="3273612"/>
            <a:ext cx="1908574" cy="2414312"/>
            <a:chOff x="3295311" y="2830733"/>
            <a:chExt cx="1908574" cy="2414312"/>
          </a:xfrm>
        </p:grpSpPr>
        <p:sp>
          <p:nvSpPr>
            <p:cNvPr id="158" name="Rectangle 157"/>
            <p:cNvSpPr/>
            <p:nvPr/>
          </p:nvSpPr>
          <p:spPr>
            <a:xfrm>
              <a:off x="3295312" y="2830733"/>
              <a:ext cx="1908573" cy="6181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700" dirty="0">
                  <a:latin typeface="Arial" pitchFamily="34" charset="0"/>
                  <a:cs typeface="Arial" pitchFamily="34" charset="0"/>
                </a:rPr>
                <a:t>SERVICIUL  CONTABILITATE, TAXE, IMPOZITE ȘI EXECUTĂRI SILITE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414999" y="4310619"/>
              <a:ext cx="1745098" cy="3950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700" dirty="0">
                  <a:latin typeface="Arial" pitchFamily="34" charset="0"/>
                  <a:cs typeface="Arial" pitchFamily="34" charset="0"/>
                </a:rPr>
                <a:t>BIROU IMPOZITE, TAXE LOCALE SI EXECUTARI SILITE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421775" y="3788168"/>
              <a:ext cx="1767544" cy="2647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latin typeface="Arial" pitchFamily="34" charset="0"/>
                  <a:cs typeface="Arial" pitchFamily="34" charset="0"/>
                </a:rPr>
                <a:t>COMPARTIMENTUL CONTABILITATE-BUGET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3412957" y="4963329"/>
              <a:ext cx="1749181" cy="2817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COMPARTIMENTUL TAXE LOCALE IMPOZITE ŞI  EXECUTĂRI SILITE</a:t>
              </a:r>
            </a:p>
          </p:txBody>
        </p:sp>
        <p:cxnSp>
          <p:nvCxnSpPr>
            <p:cNvPr id="225" name="Straight Connector 224"/>
            <p:cNvCxnSpPr>
              <a:cxnSpLocks/>
              <a:stCxn id="149" idx="2"/>
              <a:endCxn id="3" idx="0"/>
            </p:cNvCxnSpPr>
            <p:nvPr/>
          </p:nvCxnSpPr>
          <p:spPr>
            <a:xfrm>
              <a:off x="4287548" y="4705652"/>
              <a:ext cx="0" cy="2576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BCECD1E5-1EDC-CD45-B01F-5CA400C9257B}"/>
                </a:ext>
              </a:extLst>
            </p:cNvPr>
            <p:cNvCxnSpPr>
              <a:stCxn id="158" idx="1"/>
              <a:endCxn id="150" idx="1"/>
            </p:cNvCxnSpPr>
            <p:nvPr/>
          </p:nvCxnSpPr>
          <p:spPr>
            <a:xfrm rot="10800000" flipH="1" flipV="1">
              <a:off x="3295311" y="3139785"/>
              <a:ext cx="126463" cy="780769"/>
            </a:xfrm>
            <a:prstGeom prst="bentConnector3">
              <a:avLst>
                <a:gd name="adj1" fmla="val -18076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>
              <a:extLst>
                <a:ext uri="{FF2B5EF4-FFF2-40B4-BE49-F238E27FC236}">
                  <a16:creationId xmlns:a16="http://schemas.microsoft.com/office/drawing/2014/main" id="{1FA4D7CD-C981-0C48-BCB4-42B70358957F}"/>
                </a:ext>
              </a:extLst>
            </p:cNvPr>
            <p:cNvCxnSpPr>
              <a:stCxn id="158" idx="1"/>
              <a:endCxn id="149" idx="1"/>
            </p:cNvCxnSpPr>
            <p:nvPr/>
          </p:nvCxnSpPr>
          <p:spPr>
            <a:xfrm rot="10800000" flipH="1" flipV="1">
              <a:off x="3295311" y="3139786"/>
              <a:ext cx="119687" cy="1368350"/>
            </a:xfrm>
            <a:prstGeom prst="bentConnector3">
              <a:avLst>
                <a:gd name="adj1" fmla="val -19099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CEA6AEE3-E6BE-6D4E-9954-99EA4C45B66D}"/>
              </a:ext>
            </a:extLst>
          </p:cNvPr>
          <p:cNvSpPr/>
          <p:nvPr/>
        </p:nvSpPr>
        <p:spPr>
          <a:xfrm>
            <a:off x="2986310" y="2368524"/>
            <a:ext cx="1605980" cy="550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" dirty="0">
                <a:latin typeface="Arial" panose="020B0604020202020204" pitchFamily="34" charset="0"/>
                <a:cs typeface="Arial" panose="020B0604020202020204" pitchFamily="34" charset="0"/>
              </a:rPr>
              <a:t>SERVICIUL PUBLIC COMUNITAR LOCAL DE EVIDENȚĂ A PERSOANELOR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1D81D183-BA4E-C24B-8A3F-2ADB9510555C}"/>
              </a:ext>
            </a:extLst>
          </p:cNvPr>
          <p:cNvCxnSpPr>
            <a:cxnSpLocks/>
            <a:stCxn id="318" idx="3"/>
            <a:endCxn id="95" idx="0"/>
          </p:cNvCxnSpPr>
          <p:nvPr/>
        </p:nvCxnSpPr>
        <p:spPr>
          <a:xfrm>
            <a:off x="2130045" y="1681057"/>
            <a:ext cx="1659255" cy="6874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09D05173-EE43-FC4D-8AF8-14D301A035B6}"/>
              </a:ext>
            </a:extLst>
          </p:cNvPr>
          <p:cNvSpPr/>
          <p:nvPr/>
        </p:nvSpPr>
        <p:spPr>
          <a:xfrm>
            <a:off x="6177704" y="2000238"/>
            <a:ext cx="1442296" cy="286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800" b="1" dirty="0">
                <a:latin typeface="Arial" pitchFamily="34" charset="0"/>
                <a:cs typeface="Arial" pitchFamily="34" charset="0"/>
              </a:rPr>
              <a:t>ADMINISTRATOR PUBLIC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8C08A701-88EB-7E4E-8C16-913BC6157299}"/>
              </a:ext>
            </a:extLst>
          </p:cNvPr>
          <p:cNvCxnSpPr>
            <a:cxnSpLocks/>
            <a:stCxn id="314" idx="3"/>
            <a:endCxn id="100" idx="0"/>
          </p:cNvCxnSpPr>
          <p:nvPr/>
        </p:nvCxnSpPr>
        <p:spPr>
          <a:xfrm>
            <a:off x="6038718" y="1677896"/>
            <a:ext cx="860134" cy="3223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27515B8-B2AE-974E-88F9-EFCF3A011032}"/>
              </a:ext>
            </a:extLst>
          </p:cNvPr>
          <p:cNvGrpSpPr/>
          <p:nvPr/>
        </p:nvGrpSpPr>
        <p:grpSpPr>
          <a:xfrm>
            <a:off x="625033" y="2376595"/>
            <a:ext cx="1848627" cy="3589569"/>
            <a:chOff x="869784" y="2354029"/>
            <a:chExt cx="1848627" cy="3589569"/>
          </a:xfrm>
        </p:grpSpPr>
        <p:sp>
          <p:nvSpPr>
            <p:cNvPr id="322" name="Rectangle 321"/>
            <p:cNvSpPr/>
            <p:nvPr/>
          </p:nvSpPr>
          <p:spPr>
            <a:xfrm>
              <a:off x="879130" y="2354029"/>
              <a:ext cx="1634878" cy="3733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100" b="1" dirty="0">
                  <a:latin typeface="Arial" pitchFamily="34" charset="0"/>
                  <a:cs typeface="Arial" pitchFamily="34" charset="0"/>
                </a:rPr>
                <a:t>SECRETAR GENERAL UAT</a:t>
              </a:r>
              <a:r>
                <a:rPr lang="ro-RO" sz="700" b="1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468044" y="594359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974945" y="4858737"/>
              <a:ext cx="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>
              <a:off x="974945" y="4858737"/>
              <a:ext cx="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869784" y="2976341"/>
              <a:ext cx="1659358" cy="476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REGISTRATURĂ, SECRETARIAT ŞI RELAŢII CU PUBLICUL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869784" y="3682408"/>
              <a:ext cx="1644224" cy="3389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</a:t>
              </a:r>
              <a:r>
                <a:rPr lang="it-IT" sz="600" dirty="0">
                  <a:latin typeface="Arial" panose="020B0604020202020204" pitchFamily="34" charset="0"/>
                  <a:cs typeface="Arial" panose="020B0604020202020204" pitchFamily="34" charset="0"/>
                </a:rPr>
                <a:t> REGISTRU AGRICOL</a:t>
              </a:r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 ȘI FOND FUNCIAR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879130" y="4722997"/>
              <a:ext cx="1634878" cy="3858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ASISTENȚĂ SOCIALĂ ȘI SITUAȚII DE URGENȚĂ</a:t>
              </a:r>
            </a:p>
          </p:txBody>
        </p:sp>
        <p:cxnSp>
          <p:nvCxnSpPr>
            <p:cNvPr id="239" name="Straight Connector 238"/>
            <p:cNvCxnSpPr>
              <a:cxnSpLocks/>
            </p:cNvCxnSpPr>
            <p:nvPr/>
          </p:nvCxnSpPr>
          <p:spPr>
            <a:xfrm>
              <a:off x="2718411" y="2565093"/>
              <a:ext cx="0" cy="2389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cxnSpLocks/>
            </p:cNvCxnSpPr>
            <p:nvPr/>
          </p:nvCxnSpPr>
          <p:spPr>
            <a:xfrm>
              <a:off x="2514008" y="2576547"/>
              <a:ext cx="2044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50AAC78-C206-4344-91A3-F5A29FF67D37}"/>
                </a:ext>
              </a:extLst>
            </p:cNvPr>
            <p:cNvSpPr/>
            <p:nvPr/>
          </p:nvSpPr>
          <p:spPr>
            <a:xfrm>
              <a:off x="869784" y="4208253"/>
              <a:ext cx="1644224" cy="324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600" dirty="0">
                  <a:latin typeface="Arial" panose="020B0604020202020204" pitchFamily="34" charset="0"/>
                  <a:cs typeface="Arial" panose="020B0604020202020204" pitchFamily="34" charset="0"/>
                </a:rPr>
                <a:t>COMPARTIMENT ARHIVĂ ȘI BIBLIOTECĂ</a:t>
              </a: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FA9BAE1-9BD9-9E4A-B0B9-E608CC2F17F7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7373490" y="2887325"/>
            <a:ext cx="116222" cy="8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66D7197B-2006-5144-A7CA-EB3E83C2E9A1}"/>
              </a:ext>
            </a:extLst>
          </p:cNvPr>
          <p:cNvSpPr/>
          <p:nvPr/>
        </p:nvSpPr>
        <p:spPr>
          <a:xfrm>
            <a:off x="7535263" y="4319135"/>
            <a:ext cx="1305632" cy="371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" dirty="0">
                <a:latin typeface="Arial" panose="020B0604020202020204" pitchFamily="34" charset="0"/>
                <a:cs typeface="Arial" panose="020B0604020202020204" pitchFamily="34" charset="0"/>
              </a:rPr>
              <a:t>SERVICIUL ADMINISTRARE SPAȚII ȘI IMOBILE DE INVÂȚÂMÂNT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093822E-3B03-AD46-B431-C9E79601AAD3}"/>
              </a:ext>
            </a:extLst>
          </p:cNvPr>
          <p:cNvCxnSpPr>
            <a:endCxn id="143" idx="3"/>
          </p:cNvCxnSpPr>
          <p:nvPr/>
        </p:nvCxnSpPr>
        <p:spPr>
          <a:xfrm flipH="1">
            <a:off x="2284391" y="3237236"/>
            <a:ext cx="189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3D08648-1933-8449-AA20-C7069AA03522}"/>
              </a:ext>
            </a:extLst>
          </p:cNvPr>
          <p:cNvCxnSpPr>
            <a:endCxn id="179" idx="3"/>
          </p:cNvCxnSpPr>
          <p:nvPr/>
        </p:nvCxnSpPr>
        <p:spPr>
          <a:xfrm flipH="1">
            <a:off x="2269257" y="3874472"/>
            <a:ext cx="2044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A13D73E-146E-AF45-B321-4282EB99FCF2}"/>
              </a:ext>
            </a:extLst>
          </p:cNvPr>
          <p:cNvCxnSpPr>
            <a:cxnSpLocks/>
            <a:endCxn id="72" idx="3"/>
          </p:cNvCxnSpPr>
          <p:nvPr/>
        </p:nvCxnSpPr>
        <p:spPr>
          <a:xfrm flipH="1">
            <a:off x="2269257" y="4392852"/>
            <a:ext cx="2044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E5DADC83-1AC9-0C4B-BBCD-9AD0FFEC8919}"/>
              </a:ext>
            </a:extLst>
          </p:cNvPr>
          <p:cNvCxnSpPr>
            <a:cxnSpLocks/>
          </p:cNvCxnSpPr>
          <p:nvPr/>
        </p:nvCxnSpPr>
        <p:spPr>
          <a:xfrm flipH="1">
            <a:off x="2269256" y="4977298"/>
            <a:ext cx="2044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AE185C9-CE56-B949-B705-566A9DD3519B}"/>
              </a:ext>
            </a:extLst>
          </p:cNvPr>
          <p:cNvSpPr/>
          <p:nvPr/>
        </p:nvSpPr>
        <p:spPr>
          <a:xfrm>
            <a:off x="5693112" y="2748357"/>
            <a:ext cx="1265488" cy="228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700" dirty="0">
                <a:latin typeface="Arial" pitchFamily="34" charset="0"/>
                <a:cs typeface="Arial" pitchFamily="34" charset="0"/>
              </a:rPr>
              <a:t>ARHITECT-ȘEF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CB3518C-56C9-2C4A-9FDA-D32682C1EF86}"/>
              </a:ext>
            </a:extLst>
          </p:cNvPr>
          <p:cNvCxnSpPr>
            <a:cxnSpLocks/>
            <a:endCxn id="102" idx="1"/>
          </p:cNvCxnSpPr>
          <p:nvPr/>
        </p:nvCxnSpPr>
        <p:spPr>
          <a:xfrm>
            <a:off x="5430805" y="2862414"/>
            <a:ext cx="2623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02CB69-A004-2145-9F7C-FE44DA34B71C}"/>
              </a:ext>
            </a:extLst>
          </p:cNvPr>
          <p:cNvCxnSpPr>
            <a:stCxn id="102" idx="2"/>
            <a:endCxn id="86" idx="0"/>
          </p:cNvCxnSpPr>
          <p:nvPr/>
        </p:nvCxnSpPr>
        <p:spPr>
          <a:xfrm>
            <a:off x="6325856" y="2976471"/>
            <a:ext cx="0" cy="103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27277083-EAE4-F640-8E58-36EC56516AC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33450" y="4527506"/>
            <a:ext cx="2754" cy="1486117"/>
          </a:xfrm>
          <a:prstGeom prst="bentConnector3">
            <a:avLst>
              <a:gd name="adj1" fmla="val 34555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EF31EAB-6850-3F43-A70B-0E6AAFA0F42D}"/>
              </a:ext>
            </a:extLst>
          </p:cNvPr>
          <p:cNvCxnSpPr>
            <a:endCxn id="68" idx="1"/>
          </p:cNvCxnSpPr>
          <p:nvPr/>
        </p:nvCxnSpPr>
        <p:spPr>
          <a:xfrm>
            <a:off x="7447492" y="4969567"/>
            <a:ext cx="87429" cy="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E8EFF99E-03C5-5A49-B7DB-F6A973A0310C}"/>
              </a:ext>
            </a:extLst>
          </p:cNvPr>
          <p:cNvCxnSpPr/>
          <p:nvPr/>
        </p:nvCxnSpPr>
        <p:spPr>
          <a:xfrm>
            <a:off x="7447492" y="5491147"/>
            <a:ext cx="87429" cy="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218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Principesa</dc:creator>
  <cp:lastModifiedBy>Windows User</cp:lastModifiedBy>
  <cp:revision>296</cp:revision>
  <cp:lastPrinted>2016-07-29T05:33:17Z</cp:lastPrinted>
  <dcterms:created xsi:type="dcterms:W3CDTF">2006-08-16T00:00:00Z</dcterms:created>
  <dcterms:modified xsi:type="dcterms:W3CDTF">2021-06-11T10:09:51Z</dcterms:modified>
</cp:coreProperties>
</file>